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aleway"/>
      <p:regular r:id="rId18"/>
      <p:bold r:id="rId19"/>
      <p:italic r:id="rId20"/>
      <p:boldItalic r:id="rId21"/>
    </p:embeddedFont>
    <p:embeddedFont>
      <p:font typeface="La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italic.fntdata"/><Relationship Id="rId22" Type="http://schemas.openxmlformats.org/officeDocument/2006/relationships/font" Target="fonts/Lato-regular.fntdata"/><Relationship Id="rId21" Type="http://schemas.openxmlformats.org/officeDocument/2006/relationships/font" Target="fonts/Raleway-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aleway-bold.fntdata"/><Relationship Id="rId18" Type="http://schemas.openxmlformats.org/officeDocument/2006/relationships/font" Target="fonts/Raleway-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fabf720d50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fabf720d50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f88252dc4_0_1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f88252dc4_0_1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f88252dc4_0_1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f88252dc4_0_1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faba5b6c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faba5b6c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f88252dc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f88252dc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f88252dc4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f88252dc4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f88252dc4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f88252dc4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5.jp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9.jpg"/><Relationship Id="rId4" Type="http://schemas.openxmlformats.org/officeDocument/2006/relationships/image" Target="../media/image7.jpg"/><Relationship Id="rId5"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729450" y="1322450"/>
            <a:ext cx="48909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Proyecto ATP </a:t>
            </a:r>
            <a:r>
              <a:rPr lang="en-GB" sz="4800">
                <a:solidFill>
                  <a:srgbClr val="000000"/>
                </a:solidFill>
              </a:rPr>
              <a:t>CriticaL Inc.</a:t>
            </a:r>
            <a:endParaRPr/>
          </a:p>
        </p:txBody>
      </p:sp>
      <p:sp>
        <p:nvSpPr>
          <p:cNvPr id="177" name="Google Shape;177;p18"/>
          <p:cNvSpPr txBox="1"/>
          <p:nvPr>
            <p:ph idx="1" type="subTitle"/>
          </p:nvPr>
        </p:nvSpPr>
        <p:spPr>
          <a:xfrm>
            <a:off x="5194100" y="2503850"/>
            <a:ext cx="3655200" cy="73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Integrantes: Juan Aros, Francisco Santander</a:t>
            </a:r>
            <a:endParaRPr b="1" sz="1400"/>
          </a:p>
          <a:p>
            <a:pPr indent="0" lvl="0" marL="0" rtl="0" algn="l">
              <a:spcBef>
                <a:spcPts val="0"/>
              </a:spcBef>
              <a:spcAft>
                <a:spcPts val="0"/>
              </a:spcAft>
              <a:buNone/>
            </a:pPr>
            <a:r>
              <a:rPr b="1" lang="en-GB" sz="1400"/>
              <a:t>Profesora: Mariela Moraga</a:t>
            </a:r>
            <a:endParaRPr b="1" sz="1400"/>
          </a:p>
          <a:p>
            <a:pPr indent="0" lvl="0" marL="0" rtl="0" algn="l">
              <a:spcBef>
                <a:spcPts val="0"/>
              </a:spcBef>
              <a:spcAft>
                <a:spcPts val="0"/>
              </a:spcAft>
              <a:buNone/>
            </a:pPr>
            <a:r>
              <a:rPr b="1" lang="en-GB" sz="1400"/>
              <a:t>Asignatura: Capstone 006D</a:t>
            </a:r>
            <a:endParaRPr b="1"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7"/>
          <p:cNvSpPr txBox="1"/>
          <p:nvPr>
            <p:ph type="title"/>
          </p:nvPr>
        </p:nvSpPr>
        <p:spPr>
          <a:xfrm>
            <a:off x="538250" y="1318650"/>
            <a:ext cx="23493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Propuesta de </a:t>
            </a:r>
            <a:r>
              <a:rPr lang="en-GB"/>
              <a:t>metodología</a:t>
            </a:r>
            <a:r>
              <a:rPr lang="en-GB"/>
              <a:t> y equipo</a:t>
            </a:r>
            <a:endParaRPr b="0"/>
          </a:p>
        </p:txBody>
      </p:sp>
      <p:sp>
        <p:nvSpPr>
          <p:cNvPr id="266" name="Google Shape;266;p27"/>
          <p:cNvSpPr txBox="1"/>
          <p:nvPr>
            <p:ph idx="1" type="body"/>
          </p:nvPr>
        </p:nvSpPr>
        <p:spPr>
          <a:xfrm>
            <a:off x="456500" y="2737600"/>
            <a:ext cx="2563800" cy="2201100"/>
          </a:xfrm>
          <a:prstGeom prst="rect">
            <a:avLst/>
          </a:prstGeom>
        </p:spPr>
        <p:txBody>
          <a:bodyPr anchorCtr="0" anchor="t" bIns="91425" lIns="91425" spcFirstLastPara="1" rIns="91425" wrap="square" tIns="91425">
            <a:noAutofit/>
          </a:bodyPr>
          <a:lstStyle/>
          <a:p>
            <a:pPr indent="0" lvl="0" marL="0" rtl="0" algn="just">
              <a:lnSpc>
                <a:spcPct val="107916"/>
              </a:lnSpc>
              <a:spcBef>
                <a:spcPts val="0"/>
              </a:spcBef>
              <a:spcAft>
                <a:spcPts val="0"/>
              </a:spcAft>
              <a:buNone/>
            </a:pPr>
            <a:r>
              <a:rPr lang="en-GB" sz="1100">
                <a:solidFill>
                  <a:srgbClr val="000000"/>
                </a:solidFill>
                <a:latin typeface="Calibri"/>
                <a:ea typeface="Calibri"/>
                <a:cs typeface="Calibri"/>
                <a:sym typeface="Calibri"/>
              </a:rPr>
              <a:t>La propuesta de metodología seleccionada fue la de Scrum, un marco ágil para gestionar proyectos de manera eficiente y colaborativa. Utiliza ciclos de trabajo cortos e iterativos, llamados sprints, que en nuestro proyecto </a:t>
            </a:r>
            <a:r>
              <a:rPr lang="en-GB" sz="1100">
                <a:solidFill>
                  <a:srgbClr val="000000"/>
                </a:solidFill>
                <a:latin typeface="Calibri"/>
                <a:ea typeface="Calibri"/>
                <a:cs typeface="Calibri"/>
                <a:sym typeface="Calibri"/>
              </a:rPr>
              <a:t>serán 3 sprint con iteraciones de</a:t>
            </a:r>
            <a:r>
              <a:rPr lang="en-GB" sz="1100">
                <a:solidFill>
                  <a:srgbClr val="000000"/>
                </a:solidFill>
                <a:latin typeface="Calibri"/>
                <a:ea typeface="Calibri"/>
                <a:cs typeface="Calibri"/>
                <a:sym typeface="Calibri"/>
              </a:rPr>
              <a:t> alrededor de 2 a 3 semanas.</a:t>
            </a:r>
            <a:endParaRPr sz="1100">
              <a:solidFill>
                <a:srgbClr val="000000"/>
              </a:solidFill>
              <a:latin typeface="Calibri"/>
              <a:ea typeface="Calibri"/>
              <a:cs typeface="Calibri"/>
              <a:sym typeface="Calibri"/>
            </a:endParaRPr>
          </a:p>
          <a:p>
            <a:pPr indent="0" lvl="0" marL="0" rtl="0" algn="just">
              <a:lnSpc>
                <a:spcPct val="107916"/>
              </a:lnSpc>
              <a:spcBef>
                <a:spcPts val="800"/>
              </a:spcBef>
              <a:spcAft>
                <a:spcPts val="800"/>
              </a:spcAft>
              <a:buNone/>
            </a:pPr>
            <a:r>
              <a:t/>
            </a:r>
            <a:endParaRPr sz="1100">
              <a:solidFill>
                <a:srgbClr val="000000"/>
              </a:solidFill>
              <a:latin typeface="Calibri"/>
              <a:ea typeface="Calibri"/>
              <a:cs typeface="Calibri"/>
              <a:sym typeface="Calibri"/>
            </a:endParaRPr>
          </a:p>
        </p:txBody>
      </p:sp>
      <p:sp>
        <p:nvSpPr>
          <p:cNvPr id="267" name="Google Shape;267;p27"/>
          <p:cNvSpPr txBox="1"/>
          <p:nvPr/>
        </p:nvSpPr>
        <p:spPr>
          <a:xfrm>
            <a:off x="3202795" y="3960772"/>
            <a:ext cx="15210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solidFill>
                  <a:srgbClr val="FFFFFF"/>
                </a:solidFill>
                <a:latin typeface="Lato"/>
                <a:ea typeface="Lato"/>
                <a:cs typeface="Lato"/>
                <a:sym typeface="Lato"/>
              </a:rPr>
              <a:t>Product Owner</a:t>
            </a:r>
            <a:endParaRPr>
              <a:solidFill>
                <a:srgbClr val="FFFFFF"/>
              </a:solidFill>
            </a:endParaRPr>
          </a:p>
        </p:txBody>
      </p:sp>
      <p:sp>
        <p:nvSpPr>
          <p:cNvPr id="268" name="Google Shape;268;p27"/>
          <p:cNvSpPr txBox="1"/>
          <p:nvPr/>
        </p:nvSpPr>
        <p:spPr>
          <a:xfrm>
            <a:off x="5230277" y="3960772"/>
            <a:ext cx="15210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solidFill>
                  <a:srgbClr val="FFFFFF"/>
                </a:solidFill>
                <a:latin typeface="Lato"/>
                <a:ea typeface="Lato"/>
                <a:cs typeface="Lato"/>
                <a:sym typeface="Lato"/>
              </a:rPr>
              <a:t>Scrum Master</a:t>
            </a:r>
            <a:endParaRPr>
              <a:solidFill>
                <a:srgbClr val="FFFFFF"/>
              </a:solidFill>
            </a:endParaRPr>
          </a:p>
        </p:txBody>
      </p:sp>
      <p:sp>
        <p:nvSpPr>
          <p:cNvPr id="269" name="Google Shape;269;p27"/>
          <p:cNvSpPr txBox="1"/>
          <p:nvPr/>
        </p:nvSpPr>
        <p:spPr>
          <a:xfrm>
            <a:off x="7257754" y="3814172"/>
            <a:ext cx="15210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solidFill>
                  <a:srgbClr val="FFFFFF"/>
                </a:solidFill>
                <a:latin typeface="Lato"/>
                <a:ea typeface="Lato"/>
                <a:cs typeface="Lato"/>
                <a:sym typeface="Lato"/>
              </a:rPr>
              <a:t>Equipo de Desarrollo</a:t>
            </a:r>
            <a:endParaRPr>
              <a:solidFill>
                <a:srgbClr val="FFFFFF"/>
              </a:solidFill>
            </a:endParaRPr>
          </a:p>
        </p:txBody>
      </p:sp>
      <p:pic>
        <p:nvPicPr>
          <p:cNvPr id="270" name="Google Shape;270;p27"/>
          <p:cNvPicPr preferRelativeResize="0"/>
          <p:nvPr/>
        </p:nvPicPr>
        <p:blipFill>
          <a:blip r:embed="rId3">
            <a:alphaModFix/>
          </a:blip>
          <a:stretch>
            <a:fillRect/>
          </a:stretch>
        </p:blipFill>
        <p:spPr>
          <a:xfrm>
            <a:off x="3145450" y="1163125"/>
            <a:ext cx="5808799" cy="3517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Plan de trabajo y evidencias</a:t>
            </a:r>
            <a:endParaRPr/>
          </a:p>
        </p:txBody>
      </p:sp>
      <p:pic>
        <p:nvPicPr>
          <p:cNvPr id="276" name="Google Shape;276;p28"/>
          <p:cNvPicPr preferRelativeResize="0"/>
          <p:nvPr/>
        </p:nvPicPr>
        <p:blipFill>
          <a:blip r:embed="rId3">
            <a:alphaModFix/>
          </a:blip>
          <a:stretch>
            <a:fillRect/>
          </a:stretch>
        </p:blipFill>
        <p:spPr>
          <a:xfrm>
            <a:off x="1958175" y="1853850"/>
            <a:ext cx="5135976" cy="3289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9"/>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Gracias por su atención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Proyecto APT y su relevancia</a:t>
            </a:r>
            <a:endParaRPr/>
          </a:p>
        </p:txBody>
      </p:sp>
      <p:sp>
        <p:nvSpPr>
          <p:cNvPr id="183" name="Google Shape;183;p19"/>
          <p:cNvSpPr txBox="1"/>
          <p:nvPr>
            <p:ph idx="1" type="body"/>
          </p:nvPr>
        </p:nvSpPr>
        <p:spPr>
          <a:xfrm>
            <a:off x="1295325" y="2078875"/>
            <a:ext cx="7122900" cy="1326900"/>
          </a:xfrm>
          <a:prstGeom prst="rect">
            <a:avLst/>
          </a:prstGeom>
        </p:spPr>
        <p:txBody>
          <a:bodyPr anchorCtr="0" anchor="t" bIns="91425" lIns="91425" spcFirstLastPara="1" rIns="91425" wrap="square" tIns="91425">
            <a:noAutofit/>
          </a:bodyPr>
          <a:lstStyle/>
          <a:p>
            <a:pPr indent="0" lvl="0" marL="0" rtl="0" algn="just">
              <a:lnSpc>
                <a:spcPct val="107916"/>
              </a:lnSpc>
              <a:spcBef>
                <a:spcPts val="0"/>
              </a:spcBef>
              <a:spcAft>
                <a:spcPts val="800"/>
              </a:spcAft>
              <a:buNone/>
            </a:pPr>
            <a:r>
              <a:rPr lang="en-GB" sz="1200"/>
              <a:t>En las empresas, el control de asistencia de los empleados sigue siendo un proceso predominantemente manual y dependiente de dispositivos físicos, lo que genera ineficiencias significativas. Por lo que el proyecto consistirá en el desarrollo de un aplicativo móvil que funcione como un reloj control digital en empresas, utilizando tecnologías como GPS y lector de huella dactilar.</a:t>
            </a:r>
            <a:endParaRPr sz="1200"/>
          </a:p>
        </p:txBody>
      </p:sp>
      <p:pic>
        <p:nvPicPr>
          <p:cNvPr descr="shutterstock_429987889_edited.jpg" id="184" name="Google Shape;184;p19"/>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0"/>
          <p:cNvSpPr txBox="1"/>
          <p:nvPr>
            <p:ph type="title"/>
          </p:nvPr>
        </p:nvSpPr>
        <p:spPr>
          <a:xfrm>
            <a:off x="729450" y="1318650"/>
            <a:ext cx="82098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Relación p</a:t>
            </a:r>
            <a:r>
              <a:rPr lang="en-GB"/>
              <a:t>royecto APT con intereses profesionales y perfil de egreso.</a:t>
            </a:r>
            <a:endParaRPr/>
          </a:p>
        </p:txBody>
      </p:sp>
      <p:sp>
        <p:nvSpPr>
          <p:cNvPr id="190" name="Google Shape;190;p20"/>
          <p:cNvSpPr txBox="1"/>
          <p:nvPr>
            <p:ph idx="1" type="body"/>
          </p:nvPr>
        </p:nvSpPr>
        <p:spPr>
          <a:xfrm>
            <a:off x="855550" y="2181300"/>
            <a:ext cx="7122900" cy="1326900"/>
          </a:xfrm>
          <a:prstGeom prst="rect">
            <a:avLst/>
          </a:prstGeom>
        </p:spPr>
        <p:txBody>
          <a:bodyPr anchorCtr="0" anchor="t" bIns="91425" lIns="91425" spcFirstLastPara="1" rIns="91425" wrap="square" tIns="91425">
            <a:noAutofit/>
          </a:bodyPr>
          <a:lstStyle/>
          <a:p>
            <a:pPr indent="0" lvl="0" marL="0" rtl="0" algn="just">
              <a:lnSpc>
                <a:spcPct val="107916"/>
              </a:lnSpc>
              <a:spcBef>
                <a:spcPts val="0"/>
              </a:spcBef>
              <a:spcAft>
                <a:spcPts val="0"/>
              </a:spcAft>
              <a:buNone/>
            </a:pPr>
            <a:r>
              <a:rPr lang="en-GB" sz="1200"/>
              <a:t>El proyecto APT se alinea directamente con el perfil de egreso de la carrera de Ingeniería en Informática, ya que se enfoca en desarrollar una solución de software que no sólo sistematiza el proceso de registro de asistencia en las empresas, sino que también automatiza y optimiza este proceso mediante técnicas de desarrollo y mantenimiento de software. </a:t>
            </a:r>
            <a:endParaRPr sz="1200"/>
          </a:p>
          <a:p>
            <a:pPr indent="0" lvl="0" marL="0" rtl="0" algn="just">
              <a:lnSpc>
                <a:spcPct val="107916"/>
              </a:lnSpc>
              <a:spcBef>
                <a:spcPts val="800"/>
              </a:spcBef>
              <a:spcAft>
                <a:spcPts val="800"/>
              </a:spcAft>
              <a:buNone/>
            </a:pPr>
            <a:r>
              <a:t/>
            </a:r>
            <a:endParaRPr sz="1200"/>
          </a:p>
        </p:txBody>
      </p:sp>
      <p:pic>
        <p:nvPicPr>
          <p:cNvPr descr="shutterstock_429987889_edited.jpg" id="191" name="Google Shape;191;p20"/>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1"/>
          <p:cNvSpPr txBox="1"/>
          <p:nvPr>
            <p:ph type="title"/>
          </p:nvPr>
        </p:nvSpPr>
        <p:spPr>
          <a:xfrm>
            <a:off x="729450" y="2056375"/>
            <a:ext cx="5203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Problemática y solución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Problema a resolver</a:t>
            </a:r>
            <a:endParaRPr/>
          </a:p>
        </p:txBody>
      </p:sp>
      <p:sp>
        <p:nvSpPr>
          <p:cNvPr id="202" name="Google Shape;202;p22"/>
          <p:cNvSpPr/>
          <p:nvPr/>
        </p:nvSpPr>
        <p:spPr>
          <a:xfrm>
            <a:off x="878190" y="20624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203" name="Google Shape;203;p22"/>
          <p:cNvSpPr txBox="1"/>
          <p:nvPr>
            <p:ph idx="1" type="body"/>
          </p:nvPr>
        </p:nvSpPr>
        <p:spPr>
          <a:xfrm>
            <a:off x="1325100" y="1954575"/>
            <a:ext cx="2832900" cy="436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Eliminación de ineficiencias y reducción de tiempo perdido</a:t>
            </a:r>
            <a:endParaRPr sz="1100"/>
          </a:p>
        </p:txBody>
      </p:sp>
      <p:sp>
        <p:nvSpPr>
          <p:cNvPr id="204" name="Google Shape;204;p22"/>
          <p:cNvSpPr/>
          <p:nvPr/>
        </p:nvSpPr>
        <p:spPr>
          <a:xfrm>
            <a:off x="878190" y="2696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205" name="Google Shape;205;p22"/>
          <p:cNvSpPr txBox="1"/>
          <p:nvPr>
            <p:ph idx="1" type="body"/>
          </p:nvPr>
        </p:nvSpPr>
        <p:spPr>
          <a:xfrm>
            <a:off x="1325100" y="2599900"/>
            <a:ext cx="2754900" cy="53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Mejora de la precisión en el registro de asistencia</a:t>
            </a:r>
            <a:endParaRPr sz="1100"/>
          </a:p>
        </p:txBody>
      </p:sp>
      <p:sp>
        <p:nvSpPr>
          <p:cNvPr id="206" name="Google Shape;206;p22"/>
          <p:cNvSpPr/>
          <p:nvPr/>
        </p:nvSpPr>
        <p:spPr>
          <a:xfrm>
            <a:off x="878209" y="3329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207" name="Google Shape;207;p22"/>
          <p:cNvSpPr txBox="1"/>
          <p:nvPr>
            <p:ph idx="1" type="body"/>
          </p:nvPr>
        </p:nvSpPr>
        <p:spPr>
          <a:xfrm>
            <a:off x="1325100" y="3275675"/>
            <a:ext cx="2754900" cy="436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Aumento de la seguridad de los datos</a:t>
            </a:r>
            <a:endParaRPr sz="1100"/>
          </a:p>
        </p:txBody>
      </p:sp>
      <p:sp>
        <p:nvSpPr>
          <p:cNvPr id="208" name="Google Shape;208;p22"/>
          <p:cNvSpPr/>
          <p:nvPr/>
        </p:nvSpPr>
        <p:spPr>
          <a:xfrm>
            <a:off x="878209" y="3862650"/>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4</a:t>
            </a:r>
            <a:endParaRPr b="1" sz="800">
              <a:solidFill>
                <a:srgbClr val="FFFFFF"/>
              </a:solidFill>
            </a:endParaRPr>
          </a:p>
        </p:txBody>
      </p:sp>
      <p:sp>
        <p:nvSpPr>
          <p:cNvPr id="209" name="Google Shape;209;p22"/>
          <p:cNvSpPr txBox="1"/>
          <p:nvPr>
            <p:ph idx="1" type="body"/>
          </p:nvPr>
        </p:nvSpPr>
        <p:spPr>
          <a:xfrm>
            <a:off x="1323500" y="3766475"/>
            <a:ext cx="2832900" cy="436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Flexibilidad y adaptabilidad a diferentes entornos laborales</a:t>
            </a:r>
            <a:endParaRPr sz="1100"/>
          </a:p>
        </p:txBody>
      </p:sp>
      <p:sp>
        <p:nvSpPr>
          <p:cNvPr id="210" name="Google Shape;210;p22"/>
          <p:cNvSpPr/>
          <p:nvPr/>
        </p:nvSpPr>
        <p:spPr>
          <a:xfrm>
            <a:off x="4762165" y="20624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5</a:t>
            </a:r>
            <a:endParaRPr b="1" sz="800">
              <a:solidFill>
                <a:srgbClr val="FFFFFF"/>
              </a:solidFill>
            </a:endParaRPr>
          </a:p>
        </p:txBody>
      </p:sp>
      <p:sp>
        <p:nvSpPr>
          <p:cNvPr id="211" name="Google Shape;211;p22"/>
          <p:cNvSpPr txBox="1"/>
          <p:nvPr>
            <p:ph idx="1" type="body"/>
          </p:nvPr>
        </p:nvSpPr>
        <p:spPr>
          <a:xfrm>
            <a:off x="5144875" y="1987175"/>
            <a:ext cx="2832900" cy="47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Optimización de la gestión de recursos humanos</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15" name="Shape 215"/>
        <p:cNvGrpSpPr/>
        <p:nvPr/>
      </p:nvGrpSpPr>
      <p:grpSpPr>
        <a:xfrm>
          <a:off x="0" y="0"/>
          <a:ext cx="0" cy="0"/>
          <a:chOff x="0" y="0"/>
          <a:chExt cx="0" cy="0"/>
        </a:xfrm>
      </p:grpSpPr>
      <p:sp>
        <p:nvSpPr>
          <p:cNvPr id="216" name="Google Shape;216;p23"/>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Propuesta de solución</a:t>
            </a:r>
            <a:endParaRPr sz="1200"/>
          </a:p>
        </p:txBody>
      </p:sp>
      <p:sp>
        <p:nvSpPr>
          <p:cNvPr id="217" name="Google Shape;217;p23"/>
          <p:cNvSpPr txBox="1"/>
          <p:nvPr>
            <p:ph idx="4294967295" type="body"/>
          </p:nvPr>
        </p:nvSpPr>
        <p:spPr>
          <a:xfrm>
            <a:off x="729450" y="1749350"/>
            <a:ext cx="7010100" cy="2628300"/>
          </a:xfrm>
          <a:prstGeom prst="rect">
            <a:avLst/>
          </a:prstGeom>
        </p:spPr>
        <p:txBody>
          <a:bodyPr anchorCtr="0" anchor="t" bIns="91425" lIns="91425" spcFirstLastPara="1" rIns="91425" wrap="square" tIns="91425">
            <a:noAutofit/>
          </a:bodyPr>
          <a:lstStyle/>
          <a:p>
            <a:pPr indent="0" lvl="0" marL="0" rtl="0" algn="just">
              <a:lnSpc>
                <a:spcPct val="107916"/>
              </a:lnSpc>
              <a:spcBef>
                <a:spcPts val="0"/>
              </a:spcBef>
              <a:spcAft>
                <a:spcPts val="800"/>
              </a:spcAft>
              <a:buNone/>
            </a:pPr>
            <a:r>
              <a:rPr lang="en-GB" sz="3000">
                <a:solidFill>
                  <a:schemeClr val="lt1"/>
                </a:solidFill>
              </a:rPr>
              <a:t>Desarrollar una aplicación móvil que permita a los empleados registrar su entrada y salida mediante un lector de huellas y localización GPS.</a:t>
            </a:r>
            <a:endParaRPr sz="30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4"/>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Factibilidad del Proyecto</a:t>
            </a:r>
            <a:endParaRPr/>
          </a:p>
        </p:txBody>
      </p:sp>
      <p:sp>
        <p:nvSpPr>
          <p:cNvPr id="223" name="Google Shape;223;p24"/>
          <p:cNvSpPr/>
          <p:nvPr/>
        </p:nvSpPr>
        <p:spPr>
          <a:xfrm>
            <a:off x="1337290" y="2460950"/>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224" name="Google Shape;224;p24"/>
          <p:cNvSpPr txBox="1"/>
          <p:nvPr>
            <p:ph idx="1" type="body"/>
          </p:nvPr>
        </p:nvSpPr>
        <p:spPr>
          <a:xfrm>
            <a:off x="1784200" y="2353050"/>
            <a:ext cx="2832900" cy="653400"/>
          </a:xfrm>
          <a:prstGeom prst="rect">
            <a:avLst/>
          </a:prstGeom>
        </p:spPr>
        <p:txBody>
          <a:bodyPr anchorCtr="0" anchor="t" bIns="91425" lIns="91425" spcFirstLastPara="1" rIns="91425" wrap="square" tIns="91425">
            <a:noAutofit/>
          </a:bodyPr>
          <a:lstStyle/>
          <a:p>
            <a:pPr indent="0" lvl="0" marL="0" rtl="0" algn="just">
              <a:lnSpc>
                <a:spcPct val="107916"/>
              </a:lnSpc>
              <a:spcBef>
                <a:spcPts val="0"/>
              </a:spcBef>
              <a:spcAft>
                <a:spcPts val="800"/>
              </a:spcAft>
              <a:buNone/>
            </a:pPr>
            <a:r>
              <a:rPr lang="en-GB" sz="1100"/>
              <a:t>El aumento de la digitalización en las empresas y la demanda de soluciones eficientes</a:t>
            </a:r>
            <a:endParaRPr sz="1100"/>
          </a:p>
        </p:txBody>
      </p:sp>
      <p:sp>
        <p:nvSpPr>
          <p:cNvPr id="225" name="Google Shape;225;p24"/>
          <p:cNvSpPr/>
          <p:nvPr/>
        </p:nvSpPr>
        <p:spPr>
          <a:xfrm>
            <a:off x="1337290" y="3076050"/>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226" name="Google Shape;226;p24"/>
          <p:cNvSpPr txBox="1"/>
          <p:nvPr>
            <p:ph idx="1" type="body"/>
          </p:nvPr>
        </p:nvSpPr>
        <p:spPr>
          <a:xfrm>
            <a:off x="1784200" y="3076050"/>
            <a:ext cx="2799900" cy="60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Gestión ágil del proyecto</a:t>
            </a:r>
            <a:endParaRPr sz="1100"/>
          </a:p>
        </p:txBody>
      </p:sp>
      <p:sp>
        <p:nvSpPr>
          <p:cNvPr id="227" name="Google Shape;227;p24"/>
          <p:cNvSpPr/>
          <p:nvPr/>
        </p:nvSpPr>
        <p:spPr>
          <a:xfrm>
            <a:off x="1337309" y="35933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228" name="Google Shape;228;p24"/>
          <p:cNvSpPr txBox="1"/>
          <p:nvPr>
            <p:ph idx="1" type="body"/>
          </p:nvPr>
        </p:nvSpPr>
        <p:spPr>
          <a:xfrm>
            <a:off x="1782600" y="3485475"/>
            <a:ext cx="2832900" cy="526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Factibilidad operacional</a:t>
            </a:r>
            <a:endParaRPr sz="1100"/>
          </a:p>
        </p:txBody>
      </p:sp>
      <p:sp>
        <p:nvSpPr>
          <p:cNvPr id="229" name="Google Shape;229;p24"/>
          <p:cNvSpPr/>
          <p:nvPr/>
        </p:nvSpPr>
        <p:spPr>
          <a:xfrm>
            <a:off x="1337309" y="4108450"/>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4</a:t>
            </a:r>
            <a:endParaRPr b="1" sz="800">
              <a:solidFill>
                <a:srgbClr val="FFFFFF"/>
              </a:solidFill>
            </a:endParaRPr>
          </a:p>
        </p:txBody>
      </p:sp>
      <p:sp>
        <p:nvSpPr>
          <p:cNvPr id="230" name="Google Shape;230;p24"/>
          <p:cNvSpPr txBox="1"/>
          <p:nvPr>
            <p:ph idx="1" type="body"/>
          </p:nvPr>
        </p:nvSpPr>
        <p:spPr>
          <a:xfrm>
            <a:off x="1782600" y="4012275"/>
            <a:ext cx="2799900" cy="425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Factibilidades tecnológicas</a:t>
            </a:r>
            <a:endParaRPr sz="1100"/>
          </a:p>
        </p:txBody>
      </p:sp>
      <p:sp>
        <p:nvSpPr>
          <p:cNvPr id="231" name="Google Shape;231;p24"/>
          <p:cNvSpPr/>
          <p:nvPr/>
        </p:nvSpPr>
        <p:spPr>
          <a:xfrm>
            <a:off x="5066865" y="2568850"/>
            <a:ext cx="328800" cy="328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232" name="Google Shape;232;p24"/>
          <p:cNvSpPr txBox="1"/>
          <p:nvPr>
            <p:ph idx="1" type="body"/>
          </p:nvPr>
        </p:nvSpPr>
        <p:spPr>
          <a:xfrm>
            <a:off x="5512175" y="2520700"/>
            <a:ext cx="2832900" cy="425100"/>
          </a:xfrm>
          <a:prstGeom prst="rect">
            <a:avLst/>
          </a:prstGeom>
        </p:spPr>
        <p:txBody>
          <a:bodyPr anchorCtr="0" anchor="t" bIns="91425" lIns="91425" spcFirstLastPara="1" rIns="91425" wrap="square" tIns="91425">
            <a:noAutofit/>
          </a:bodyPr>
          <a:lstStyle/>
          <a:p>
            <a:pPr indent="0" lvl="0" marL="0" rtl="0" algn="just">
              <a:lnSpc>
                <a:spcPct val="107916"/>
              </a:lnSpc>
              <a:spcBef>
                <a:spcPts val="0"/>
              </a:spcBef>
              <a:spcAft>
                <a:spcPts val="800"/>
              </a:spcAft>
              <a:buNone/>
            </a:pPr>
            <a:r>
              <a:rPr lang="en-GB" sz="1100"/>
              <a:t>Resistencia al cambio en las organizaciones</a:t>
            </a:r>
            <a:endParaRPr sz="1100"/>
          </a:p>
        </p:txBody>
      </p:sp>
      <p:sp>
        <p:nvSpPr>
          <p:cNvPr id="233" name="Google Shape;233;p24"/>
          <p:cNvSpPr/>
          <p:nvPr/>
        </p:nvSpPr>
        <p:spPr>
          <a:xfrm>
            <a:off x="5066865" y="3076038"/>
            <a:ext cx="328800" cy="328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234" name="Google Shape;234;p24"/>
          <p:cNvSpPr txBox="1"/>
          <p:nvPr>
            <p:ph idx="1" type="body"/>
          </p:nvPr>
        </p:nvSpPr>
        <p:spPr>
          <a:xfrm>
            <a:off x="5513775" y="3076038"/>
            <a:ext cx="2799900" cy="607200"/>
          </a:xfrm>
          <a:prstGeom prst="rect">
            <a:avLst/>
          </a:prstGeom>
        </p:spPr>
        <p:txBody>
          <a:bodyPr anchorCtr="0" anchor="t" bIns="91425" lIns="91425" spcFirstLastPara="1" rIns="91425" wrap="square" tIns="91425">
            <a:noAutofit/>
          </a:bodyPr>
          <a:lstStyle/>
          <a:p>
            <a:pPr indent="0" lvl="0" marL="0" rtl="0" algn="just">
              <a:lnSpc>
                <a:spcPct val="107916"/>
              </a:lnSpc>
              <a:spcBef>
                <a:spcPts val="0"/>
              </a:spcBef>
              <a:spcAft>
                <a:spcPts val="800"/>
              </a:spcAft>
              <a:buNone/>
            </a:pPr>
            <a:r>
              <a:rPr lang="en-GB" sz="1100"/>
              <a:t>Integración con sistemas existentes en las empresas</a:t>
            </a:r>
            <a:endParaRPr sz="1100"/>
          </a:p>
        </p:txBody>
      </p:sp>
      <p:sp>
        <p:nvSpPr>
          <p:cNvPr id="235" name="Google Shape;235;p24"/>
          <p:cNvSpPr/>
          <p:nvPr/>
        </p:nvSpPr>
        <p:spPr>
          <a:xfrm>
            <a:off x="5066884" y="3701275"/>
            <a:ext cx="328800" cy="328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236" name="Google Shape;236;p24"/>
          <p:cNvSpPr txBox="1"/>
          <p:nvPr>
            <p:ph idx="1" type="body"/>
          </p:nvPr>
        </p:nvSpPr>
        <p:spPr>
          <a:xfrm>
            <a:off x="5512175" y="3593375"/>
            <a:ext cx="2832900" cy="526800"/>
          </a:xfrm>
          <a:prstGeom prst="rect">
            <a:avLst/>
          </a:prstGeom>
        </p:spPr>
        <p:txBody>
          <a:bodyPr anchorCtr="0" anchor="t" bIns="91425" lIns="91425" spcFirstLastPara="1" rIns="91425" wrap="square" tIns="91425">
            <a:noAutofit/>
          </a:bodyPr>
          <a:lstStyle/>
          <a:p>
            <a:pPr indent="0" lvl="0" marL="0" rtl="0" algn="just">
              <a:lnSpc>
                <a:spcPct val="107916"/>
              </a:lnSpc>
              <a:spcBef>
                <a:spcPts val="0"/>
              </a:spcBef>
              <a:spcAft>
                <a:spcPts val="800"/>
              </a:spcAft>
              <a:buNone/>
            </a:pPr>
            <a:r>
              <a:rPr lang="en-GB" sz="1100"/>
              <a:t>Desafíos relacionados con la seguridad de los datos</a:t>
            </a:r>
            <a:endParaRPr sz="1100"/>
          </a:p>
        </p:txBody>
      </p:sp>
      <p:sp>
        <p:nvSpPr>
          <p:cNvPr id="237" name="Google Shape;237;p24"/>
          <p:cNvSpPr/>
          <p:nvPr/>
        </p:nvSpPr>
        <p:spPr>
          <a:xfrm>
            <a:off x="1337309" y="4647800"/>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5</a:t>
            </a:r>
            <a:endParaRPr b="1" sz="800">
              <a:solidFill>
                <a:srgbClr val="FFFFFF"/>
              </a:solidFill>
            </a:endParaRPr>
          </a:p>
        </p:txBody>
      </p:sp>
      <p:sp>
        <p:nvSpPr>
          <p:cNvPr id="238" name="Google Shape;238;p24"/>
          <p:cNvSpPr txBox="1"/>
          <p:nvPr>
            <p:ph idx="1" type="body"/>
          </p:nvPr>
        </p:nvSpPr>
        <p:spPr>
          <a:xfrm>
            <a:off x="1782600" y="4551625"/>
            <a:ext cx="2799900" cy="425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Factibilidades de capacidad del equipo</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25"/>
          <p:cNvPicPr preferRelativeResize="0"/>
          <p:nvPr/>
        </p:nvPicPr>
        <p:blipFill>
          <a:blip r:embed="rId3">
            <a:alphaModFix/>
          </a:blip>
          <a:stretch>
            <a:fillRect/>
          </a:stretch>
        </p:blipFill>
        <p:spPr>
          <a:xfrm>
            <a:off x="-25" y="476250"/>
            <a:ext cx="9144024" cy="4617751"/>
          </a:xfrm>
          <a:prstGeom prst="rect">
            <a:avLst/>
          </a:prstGeom>
          <a:noFill/>
          <a:ln>
            <a:noFill/>
          </a:ln>
          <a:effectLst>
            <a:outerShdw blurRad="57150" rotWithShape="0" algn="bl" dir="5400000" dist="19050">
              <a:srgbClr val="000000">
                <a:alpha val="50000"/>
              </a:srgbClr>
            </a:outerShdw>
          </a:effectLst>
        </p:spPr>
      </p:pic>
      <p:sp>
        <p:nvSpPr>
          <p:cNvPr id="244" name="Google Shape;244;p25"/>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rPr>
              <a:t>Objetivos del proyecto</a:t>
            </a:r>
            <a:endParaRPr b="0">
              <a:solidFill>
                <a:schemeClr val="lt1"/>
              </a:solidFill>
            </a:endParaRPr>
          </a:p>
        </p:txBody>
      </p:sp>
      <p:pic>
        <p:nvPicPr>
          <p:cNvPr id="245" name="Google Shape;245;p25"/>
          <p:cNvPicPr preferRelativeResize="0"/>
          <p:nvPr/>
        </p:nvPicPr>
        <p:blipFill>
          <a:blip r:embed="rId4">
            <a:alphaModFix/>
          </a:blip>
          <a:stretch>
            <a:fillRect/>
          </a:stretch>
        </p:blipFill>
        <p:spPr>
          <a:xfrm>
            <a:off x="-8470700" y="-824900"/>
            <a:ext cx="3743001" cy="5143500"/>
          </a:xfrm>
          <a:prstGeom prst="rect">
            <a:avLst/>
          </a:prstGeom>
          <a:noFill/>
          <a:ln>
            <a:noFill/>
          </a:ln>
        </p:spPr>
      </p:pic>
      <p:sp>
        <p:nvSpPr>
          <p:cNvPr id="246" name="Google Shape;246;p25"/>
          <p:cNvSpPr txBox="1"/>
          <p:nvPr/>
        </p:nvSpPr>
        <p:spPr>
          <a:xfrm>
            <a:off x="2303100" y="1992350"/>
            <a:ext cx="4537800" cy="2444700"/>
          </a:xfrm>
          <a:prstGeom prst="rect">
            <a:avLst/>
          </a:prstGeom>
          <a:noFill/>
          <a:ln>
            <a:noFill/>
          </a:ln>
        </p:spPr>
        <p:txBody>
          <a:bodyPr anchorCtr="0" anchor="t" bIns="91425" lIns="91425" spcFirstLastPara="1" rIns="91425" wrap="square" tIns="91425">
            <a:noAutofit/>
          </a:bodyPr>
          <a:lstStyle/>
          <a:p>
            <a:pPr indent="-298450" lvl="0" marL="457200" rtl="0" algn="just">
              <a:lnSpc>
                <a:spcPct val="107916"/>
              </a:lnSpc>
              <a:spcBef>
                <a:spcPts val="0"/>
              </a:spcBef>
              <a:spcAft>
                <a:spcPts val="0"/>
              </a:spcAft>
              <a:buClr>
                <a:schemeClr val="lt1"/>
              </a:buClr>
              <a:buSzPts val="1100"/>
              <a:buFont typeface="Calibri"/>
              <a:buChar char="●"/>
            </a:pPr>
            <a:r>
              <a:rPr lang="en-GB" sz="1100">
                <a:solidFill>
                  <a:schemeClr val="lt1"/>
                </a:solidFill>
                <a:latin typeface="Calibri"/>
                <a:ea typeface="Calibri"/>
                <a:cs typeface="Calibri"/>
                <a:sym typeface="Calibri"/>
              </a:rPr>
              <a:t>Desarrollar una interfaz de usuario.</a:t>
            </a:r>
            <a:endParaRPr sz="1100">
              <a:solidFill>
                <a:schemeClr val="lt1"/>
              </a:solidFill>
              <a:latin typeface="Calibri"/>
              <a:ea typeface="Calibri"/>
              <a:cs typeface="Calibri"/>
              <a:sym typeface="Calibri"/>
            </a:endParaRPr>
          </a:p>
          <a:p>
            <a:pPr indent="-298450" lvl="0" marL="457200" rtl="0" algn="just">
              <a:lnSpc>
                <a:spcPct val="107916"/>
              </a:lnSpc>
              <a:spcBef>
                <a:spcPts val="0"/>
              </a:spcBef>
              <a:spcAft>
                <a:spcPts val="0"/>
              </a:spcAft>
              <a:buClr>
                <a:schemeClr val="lt1"/>
              </a:buClr>
              <a:buSzPts val="1100"/>
              <a:buFont typeface="Calibri"/>
              <a:buChar char="●"/>
            </a:pPr>
            <a:r>
              <a:rPr lang="en-GB" sz="1100">
                <a:solidFill>
                  <a:schemeClr val="lt1"/>
                </a:solidFill>
                <a:latin typeface="Calibri"/>
                <a:ea typeface="Calibri"/>
                <a:cs typeface="Calibri"/>
                <a:sym typeface="Calibri"/>
              </a:rPr>
              <a:t>Implementar funciones de localización GPS.</a:t>
            </a:r>
            <a:endParaRPr sz="1100">
              <a:solidFill>
                <a:schemeClr val="lt1"/>
              </a:solidFill>
              <a:latin typeface="Calibri"/>
              <a:ea typeface="Calibri"/>
              <a:cs typeface="Calibri"/>
              <a:sym typeface="Calibri"/>
            </a:endParaRPr>
          </a:p>
          <a:p>
            <a:pPr indent="-298450" lvl="0" marL="457200" rtl="0" algn="just">
              <a:lnSpc>
                <a:spcPct val="107916"/>
              </a:lnSpc>
              <a:spcBef>
                <a:spcPts val="0"/>
              </a:spcBef>
              <a:spcAft>
                <a:spcPts val="0"/>
              </a:spcAft>
              <a:buClr>
                <a:schemeClr val="lt1"/>
              </a:buClr>
              <a:buSzPts val="1100"/>
              <a:buFont typeface="Calibri"/>
              <a:buChar char="●"/>
            </a:pPr>
            <a:r>
              <a:rPr lang="en-GB" sz="1100">
                <a:solidFill>
                  <a:schemeClr val="lt1"/>
                </a:solidFill>
                <a:latin typeface="Calibri"/>
                <a:ea typeface="Calibri"/>
                <a:cs typeface="Calibri"/>
                <a:sym typeface="Calibri"/>
              </a:rPr>
              <a:t>Configurar aplicativo para la sincronización en tiempo real.</a:t>
            </a:r>
            <a:endParaRPr sz="1100">
              <a:solidFill>
                <a:schemeClr val="lt1"/>
              </a:solidFill>
              <a:latin typeface="Calibri"/>
              <a:ea typeface="Calibri"/>
              <a:cs typeface="Calibri"/>
              <a:sym typeface="Calibri"/>
            </a:endParaRPr>
          </a:p>
          <a:p>
            <a:pPr indent="-298450" lvl="0" marL="457200" rtl="0" algn="just">
              <a:lnSpc>
                <a:spcPct val="107916"/>
              </a:lnSpc>
              <a:spcBef>
                <a:spcPts val="0"/>
              </a:spcBef>
              <a:spcAft>
                <a:spcPts val="0"/>
              </a:spcAft>
              <a:buClr>
                <a:schemeClr val="lt1"/>
              </a:buClr>
              <a:buSzPts val="1100"/>
              <a:buFont typeface="Calibri"/>
              <a:buChar char="●"/>
            </a:pPr>
            <a:r>
              <a:rPr lang="en-GB" sz="1100">
                <a:solidFill>
                  <a:schemeClr val="lt1"/>
                </a:solidFill>
                <a:latin typeface="Calibri"/>
                <a:ea typeface="Calibri"/>
                <a:cs typeface="Calibri"/>
                <a:sym typeface="Calibri"/>
              </a:rPr>
              <a:t>Desarrollar un módulo de administración para recursos humanos</a:t>
            </a:r>
            <a:endParaRPr sz="1300">
              <a:solidFill>
                <a:schemeClr val="accent1"/>
              </a:solidFill>
              <a:latin typeface="Lato"/>
              <a:ea typeface="Lato"/>
              <a:cs typeface="Lato"/>
              <a:sym typeface="Lato"/>
            </a:endParaRPr>
          </a:p>
          <a:p>
            <a:pPr indent="-298450" lvl="0" marL="457200" rtl="0" algn="just">
              <a:lnSpc>
                <a:spcPct val="107916"/>
              </a:lnSpc>
              <a:spcBef>
                <a:spcPts val="0"/>
              </a:spcBef>
              <a:spcAft>
                <a:spcPts val="0"/>
              </a:spcAft>
              <a:buClr>
                <a:schemeClr val="lt1"/>
              </a:buClr>
              <a:buSzPts val="1100"/>
              <a:buFont typeface="Calibri"/>
              <a:buChar char="●"/>
            </a:pPr>
            <a:r>
              <a:rPr lang="en-GB" sz="1100">
                <a:solidFill>
                  <a:schemeClr val="lt1"/>
                </a:solidFill>
                <a:latin typeface="Calibri"/>
                <a:ea typeface="Calibri"/>
                <a:cs typeface="Calibri"/>
                <a:sym typeface="Calibri"/>
              </a:rPr>
              <a:t>Garantizar la seguridad de la información</a:t>
            </a:r>
            <a:endParaRPr sz="1100">
              <a:solidFill>
                <a:schemeClr val="lt1"/>
              </a:solidFill>
              <a:latin typeface="Calibri"/>
              <a:ea typeface="Calibri"/>
              <a:cs typeface="Calibri"/>
              <a:sym typeface="Calibri"/>
            </a:endParaRPr>
          </a:p>
          <a:p>
            <a:pPr indent="-298450" lvl="0" marL="457200" rtl="0" algn="just">
              <a:lnSpc>
                <a:spcPct val="107916"/>
              </a:lnSpc>
              <a:spcBef>
                <a:spcPts val="0"/>
              </a:spcBef>
              <a:spcAft>
                <a:spcPts val="0"/>
              </a:spcAft>
              <a:buClr>
                <a:schemeClr val="lt1"/>
              </a:buClr>
              <a:buSzPts val="1100"/>
              <a:buFont typeface="Calibri"/>
              <a:buChar char="●"/>
            </a:pPr>
            <a:r>
              <a:rPr lang="en-GB" sz="1100">
                <a:solidFill>
                  <a:schemeClr val="lt1"/>
                </a:solidFill>
                <a:latin typeface="Calibri"/>
                <a:ea typeface="Calibri"/>
                <a:cs typeface="Calibri"/>
                <a:sym typeface="Calibri"/>
              </a:rPr>
              <a:t>Implementar un sistema módulo de notificaciones y alertas</a:t>
            </a:r>
            <a:endParaRPr sz="1100">
              <a:solidFill>
                <a:schemeClr val="lt1"/>
              </a:solidFill>
              <a:latin typeface="Calibri"/>
              <a:ea typeface="Calibri"/>
              <a:cs typeface="Calibri"/>
              <a:sym typeface="Calibri"/>
            </a:endParaRPr>
          </a:p>
          <a:p>
            <a:pPr indent="-298450" lvl="0" marL="457200" rtl="0" algn="just">
              <a:lnSpc>
                <a:spcPct val="107916"/>
              </a:lnSpc>
              <a:spcBef>
                <a:spcPts val="0"/>
              </a:spcBef>
              <a:spcAft>
                <a:spcPts val="0"/>
              </a:spcAft>
              <a:buClr>
                <a:schemeClr val="lt1"/>
              </a:buClr>
              <a:buSzPts val="1100"/>
              <a:buFont typeface="Calibri"/>
              <a:buChar char="●"/>
            </a:pPr>
            <a:r>
              <a:rPr lang="en-GB" sz="1100">
                <a:solidFill>
                  <a:schemeClr val="lt1"/>
                </a:solidFill>
                <a:latin typeface="Calibri"/>
                <a:ea typeface="Calibri"/>
                <a:cs typeface="Calibri"/>
                <a:sym typeface="Calibri"/>
              </a:rPr>
              <a:t>Garantizar la compatibilidad del aplicativo con diferentes plataformas</a:t>
            </a:r>
            <a:endParaRPr sz="1100">
              <a:solidFill>
                <a:schemeClr val="lt1"/>
              </a:solidFill>
              <a:latin typeface="Calibri"/>
              <a:ea typeface="Calibri"/>
              <a:cs typeface="Calibri"/>
              <a:sym typeface="Calibri"/>
            </a:endParaRPr>
          </a:p>
          <a:p>
            <a:pPr indent="-298450" lvl="0" marL="457200" rtl="0" algn="just">
              <a:lnSpc>
                <a:spcPct val="107916"/>
              </a:lnSpc>
              <a:spcBef>
                <a:spcPts val="0"/>
              </a:spcBef>
              <a:spcAft>
                <a:spcPts val="0"/>
              </a:spcAft>
              <a:buClr>
                <a:schemeClr val="lt1"/>
              </a:buClr>
              <a:buSzPts val="1100"/>
              <a:buFont typeface="Calibri"/>
              <a:buChar char="●"/>
            </a:pPr>
            <a:r>
              <a:rPr lang="en-GB" sz="1100">
                <a:solidFill>
                  <a:schemeClr val="lt1"/>
                </a:solidFill>
                <a:latin typeface="Calibri"/>
                <a:ea typeface="Calibri"/>
                <a:cs typeface="Calibri"/>
                <a:sym typeface="Calibri"/>
              </a:rPr>
              <a:t>Realizar pruebas de usabilidad y funcionalidad para asegurar que el aplicativo cumpla con los requisitos.</a:t>
            </a:r>
            <a:endParaRPr sz="1100">
              <a:solidFill>
                <a:schemeClr val="lt1"/>
              </a:solidFill>
              <a:latin typeface="Calibri"/>
              <a:ea typeface="Calibri"/>
              <a:cs typeface="Calibri"/>
              <a:sym typeface="Calibri"/>
            </a:endParaRPr>
          </a:p>
          <a:p>
            <a:pPr indent="-298450" lvl="0" marL="457200" rtl="0" algn="just">
              <a:lnSpc>
                <a:spcPct val="107916"/>
              </a:lnSpc>
              <a:spcBef>
                <a:spcPts val="0"/>
              </a:spcBef>
              <a:spcAft>
                <a:spcPts val="0"/>
              </a:spcAft>
              <a:buClr>
                <a:schemeClr val="lt1"/>
              </a:buClr>
              <a:buSzPts val="1100"/>
              <a:buFont typeface="Calibri"/>
              <a:buChar char="●"/>
            </a:pPr>
            <a:r>
              <a:rPr lang="en-GB" sz="1100">
                <a:solidFill>
                  <a:schemeClr val="lt1"/>
                </a:solidFill>
                <a:latin typeface="Calibri"/>
                <a:ea typeface="Calibri"/>
                <a:cs typeface="Calibri"/>
                <a:sym typeface="Calibri"/>
              </a:rPr>
              <a:t>Generar opciones de entrada y salida para dispositivos no tan modernos.</a:t>
            </a:r>
            <a:endParaRPr sz="1100">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6"/>
          <p:cNvSpPr txBox="1"/>
          <p:nvPr>
            <p:ph type="title"/>
          </p:nvPr>
        </p:nvSpPr>
        <p:spPr>
          <a:xfrm>
            <a:off x="730000" y="1318650"/>
            <a:ext cx="40920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 quién va dirigido?</a:t>
            </a:r>
            <a:endParaRPr/>
          </a:p>
        </p:txBody>
      </p:sp>
      <p:sp>
        <p:nvSpPr>
          <p:cNvPr id="252" name="Google Shape;252;p26"/>
          <p:cNvSpPr txBox="1"/>
          <p:nvPr>
            <p:ph idx="1" type="body"/>
          </p:nvPr>
        </p:nvSpPr>
        <p:spPr>
          <a:xfrm>
            <a:off x="730000" y="1806100"/>
            <a:ext cx="3636600" cy="85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El aplicativo móvil está diseñado específicamente para empresas nacionales e internacionales de tamaño medio a grande que buscan modernizar sus procesos. No solo optimiza el registro de asistencia, sino que también aporta un valor significativo al adaptarse a diferentes entornos laborales</a:t>
            </a:r>
            <a:endParaRPr sz="1100"/>
          </a:p>
        </p:txBody>
      </p:sp>
      <p:sp>
        <p:nvSpPr>
          <p:cNvPr id="253" name="Google Shape;253;p26"/>
          <p:cNvSpPr txBox="1"/>
          <p:nvPr/>
        </p:nvSpPr>
        <p:spPr>
          <a:xfrm>
            <a:off x="734530" y="30831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01    | </a:t>
            </a:r>
            <a:r>
              <a:rPr lang="en-GB" sz="1000">
                <a:solidFill>
                  <a:srgbClr val="000000"/>
                </a:solidFill>
                <a:latin typeface="Lato"/>
                <a:ea typeface="Lato"/>
                <a:cs typeface="Lato"/>
                <a:sym typeface="Lato"/>
              </a:rPr>
              <a:t>   </a:t>
            </a:r>
            <a:r>
              <a:rPr lang="en-GB" sz="1000">
                <a:latin typeface="Lato"/>
                <a:ea typeface="Lato"/>
                <a:cs typeface="Lato"/>
                <a:sym typeface="Lato"/>
              </a:rPr>
              <a:t>Empresas nacionales</a:t>
            </a:r>
            <a:endParaRPr/>
          </a:p>
        </p:txBody>
      </p:sp>
      <p:sp>
        <p:nvSpPr>
          <p:cNvPr id="254" name="Google Shape;254;p26"/>
          <p:cNvSpPr txBox="1"/>
          <p:nvPr/>
        </p:nvSpPr>
        <p:spPr>
          <a:xfrm>
            <a:off x="734530" y="33444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02    |</a:t>
            </a:r>
            <a:r>
              <a:rPr b="1" lang="en-GB" sz="1000">
                <a:solidFill>
                  <a:srgbClr val="CCCCCC"/>
                </a:solidFill>
                <a:latin typeface="Lato"/>
                <a:ea typeface="Lato"/>
                <a:cs typeface="Lato"/>
                <a:sym typeface="Lato"/>
              </a:rPr>
              <a:t> </a:t>
            </a:r>
            <a:r>
              <a:rPr lang="en-GB" sz="1000">
                <a:solidFill>
                  <a:srgbClr val="53C6A1"/>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Empresas Internacionales</a:t>
            </a:r>
            <a:endParaRPr/>
          </a:p>
        </p:txBody>
      </p:sp>
      <p:sp>
        <p:nvSpPr>
          <p:cNvPr id="255" name="Google Shape;255;p26"/>
          <p:cNvSpPr txBox="1"/>
          <p:nvPr/>
        </p:nvSpPr>
        <p:spPr>
          <a:xfrm>
            <a:off x="734530" y="36057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03    |</a:t>
            </a:r>
            <a:r>
              <a:rPr b="1" lang="en-GB" sz="1000">
                <a:solidFill>
                  <a:srgbClr val="CCCCCC"/>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Empresas gubernamentales / no gubernamentales</a:t>
            </a:r>
            <a:endParaRPr/>
          </a:p>
        </p:txBody>
      </p:sp>
      <p:sp>
        <p:nvSpPr>
          <p:cNvPr id="256" name="Google Shape;256;p26"/>
          <p:cNvSpPr txBox="1"/>
          <p:nvPr/>
        </p:nvSpPr>
        <p:spPr>
          <a:xfrm>
            <a:off x="734530" y="38670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04    |</a:t>
            </a:r>
            <a:r>
              <a:rPr b="1" lang="en-GB" sz="1000">
                <a:solidFill>
                  <a:srgbClr val="000000"/>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Teletrabajo</a:t>
            </a:r>
            <a:endParaRPr sz="1000">
              <a:solidFill>
                <a:srgbClr val="000000"/>
              </a:solidFill>
              <a:latin typeface="Lato"/>
              <a:ea typeface="Lato"/>
              <a:cs typeface="Lato"/>
              <a:sym typeface="Lato"/>
            </a:endParaRPr>
          </a:p>
        </p:txBody>
      </p:sp>
      <p:sp>
        <p:nvSpPr>
          <p:cNvPr id="257" name="Google Shape;257;p26"/>
          <p:cNvSpPr txBox="1"/>
          <p:nvPr/>
        </p:nvSpPr>
        <p:spPr>
          <a:xfrm>
            <a:off x="734530" y="41283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05    | </a:t>
            </a:r>
            <a:r>
              <a:rPr lang="en-GB" sz="1000">
                <a:solidFill>
                  <a:srgbClr val="53C6A1"/>
                </a:solidFill>
                <a:latin typeface="Lato"/>
                <a:ea typeface="Lato"/>
                <a:cs typeface="Lato"/>
                <a:sym typeface="Lato"/>
              </a:rPr>
              <a:t>   </a:t>
            </a:r>
            <a:r>
              <a:rPr lang="en-GB" sz="1000">
                <a:latin typeface="Lato"/>
                <a:ea typeface="Lato"/>
                <a:cs typeface="Lato"/>
                <a:sym typeface="Lato"/>
              </a:rPr>
              <a:t>Asistencia escolar</a:t>
            </a:r>
            <a:endParaRPr/>
          </a:p>
        </p:txBody>
      </p:sp>
      <p:pic>
        <p:nvPicPr>
          <p:cNvPr descr="offset_comp_267026.jpg" id="258" name="Google Shape;258;p26"/>
          <p:cNvPicPr preferRelativeResize="0"/>
          <p:nvPr/>
        </p:nvPicPr>
        <p:blipFill rotWithShape="1">
          <a:blip r:embed="rId3">
            <a:alphaModFix/>
          </a:blip>
          <a:srcRect b="6490" l="40074" r="22771" t="1581"/>
          <a:stretch/>
        </p:blipFill>
        <p:spPr>
          <a:xfrm>
            <a:off x="5146750" y="1184600"/>
            <a:ext cx="1977667" cy="3262598"/>
          </a:xfrm>
          <a:prstGeom prst="rect">
            <a:avLst/>
          </a:prstGeom>
          <a:noFill/>
          <a:ln>
            <a:noFill/>
          </a:ln>
        </p:spPr>
      </p:pic>
      <p:pic>
        <p:nvPicPr>
          <p:cNvPr descr="offset_comp_429332_Edited.jpg" id="259" name="Google Shape;259;p26"/>
          <p:cNvPicPr preferRelativeResize="0"/>
          <p:nvPr/>
        </p:nvPicPr>
        <p:blipFill rotWithShape="1">
          <a:blip r:embed="rId4">
            <a:alphaModFix/>
          </a:blip>
          <a:srcRect b="850" l="19769" r="7253" t="5665"/>
          <a:stretch/>
        </p:blipFill>
        <p:spPr>
          <a:xfrm>
            <a:off x="7172149" y="1184609"/>
            <a:ext cx="1971851" cy="1611565"/>
          </a:xfrm>
          <a:prstGeom prst="rect">
            <a:avLst/>
          </a:prstGeom>
          <a:noFill/>
          <a:ln>
            <a:noFill/>
          </a:ln>
        </p:spPr>
      </p:pic>
      <p:pic>
        <p:nvPicPr>
          <p:cNvPr descr="offset_comp_389009_Edited.jpg" id="260" name="Google Shape;260;p26"/>
          <p:cNvPicPr preferRelativeResize="0"/>
          <p:nvPr/>
        </p:nvPicPr>
        <p:blipFill rotWithShape="1">
          <a:blip r:embed="rId5">
            <a:alphaModFix/>
          </a:blip>
          <a:srcRect b="2335" l="17128" r="5717" t="2335"/>
          <a:stretch/>
        </p:blipFill>
        <p:spPr>
          <a:xfrm>
            <a:off x="7172149" y="2835640"/>
            <a:ext cx="1971840" cy="161156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